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0" r:id="rId5"/>
    <p:sldId id="261" r:id="rId6"/>
    <p:sldId id="262" r:id="rId7"/>
    <p:sldId id="263" r:id="rId8"/>
    <p:sldId id="271" r:id="rId9"/>
    <p:sldId id="265" r:id="rId10"/>
    <p:sldId id="266" r:id="rId11"/>
    <p:sldId id="267" r:id="rId12"/>
    <p:sldId id="272" r:id="rId13"/>
    <p:sldId id="273" r:id="rId14"/>
    <p:sldId id="275" r:id="rId15"/>
    <p:sldId id="274" r:id="rId16"/>
    <p:sldId id="276" r:id="rId17"/>
    <p:sldId id="277" r:id="rId18"/>
    <p:sldId id="281" r:id="rId19"/>
    <p:sldId id="278" r:id="rId20"/>
    <p:sldId id="279" r:id="rId21"/>
    <p:sldId id="280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505" autoAdjust="0"/>
  </p:normalViewPr>
  <p:slideViewPr>
    <p:cSldViewPr>
      <p:cViewPr>
        <p:scale>
          <a:sx n="64" d="100"/>
          <a:sy n="64" d="100"/>
        </p:scale>
        <p:origin x="-110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>
        <c:manualLayout>
          <c:layoutTarget val="inner"/>
          <c:xMode val="edge"/>
          <c:yMode val="edge"/>
          <c:x val="0.15291209408459361"/>
          <c:y val="3.6172521523455216E-2"/>
          <c:w val="0.70755024893676033"/>
          <c:h val="0.55443959175166635"/>
        </c:manualLayout>
      </c:layout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2019-2020 год</c:v>
                </c:pt>
                <c:pt idx="1">
                  <c:v>2020-2021 год</c:v>
                </c:pt>
                <c:pt idx="2">
                  <c:v>2021-2022 год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</c:ser>
        <c:shape val="cone"/>
        <c:axId val="99609984"/>
        <c:axId val="99611776"/>
        <c:axId val="0"/>
      </c:bar3DChart>
      <c:catAx>
        <c:axId val="99609984"/>
        <c:scaling>
          <c:orientation val="minMax"/>
        </c:scaling>
        <c:axPos val="b"/>
        <c:tickLblPos val="nextTo"/>
        <c:crossAx val="99611776"/>
        <c:crosses val="autoZero"/>
        <c:auto val="1"/>
        <c:lblAlgn val="ctr"/>
        <c:lblOffset val="100"/>
      </c:catAx>
      <c:valAx>
        <c:axId val="99611776"/>
        <c:scaling>
          <c:orientation val="minMax"/>
        </c:scaling>
        <c:axPos val="l"/>
        <c:majorGridlines/>
        <c:numFmt formatCode="General" sourceLinked="1"/>
        <c:tickLblPos val="nextTo"/>
        <c:crossAx val="9960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0043840139055"/>
          <c:y val="0.41082721659054267"/>
          <c:w val="0.17559952299062481"/>
          <c:h val="0.2935708042094001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8E19-3FD9-4690-800E-9FBFF371351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0BCC2-4E9D-4488-A46B-0DFAF6E04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0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</a:t>
            </a:r>
            <a:r>
              <a:rPr lang="ru-RU" baseline="0" dirty="0" smtClean="0"/>
              <a:t> уважаемы коллеги!</a:t>
            </a:r>
          </a:p>
          <a:p>
            <a:r>
              <a:rPr lang="ru-RU" baseline="0" dirty="0" smtClean="0"/>
              <a:t>А задавались ли вы вопросом, о том сколько мусора в год выбрасывает один человек?</a:t>
            </a:r>
          </a:p>
          <a:p>
            <a:r>
              <a:rPr lang="ru-RU" baseline="0" dirty="0" smtClean="0"/>
              <a:t>В год один человек может собрать целую грузовую машину мусора. Согласитесь, это очень много. Поэтому в современном мире очень остро стоит вопрос  загрязненной экологии. И только человек,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являясь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живой природы, проявляя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бережное отношение к природе  позволит сохранить  ее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стали вместе с детьми изготавливать поделки  из бросового материала, так например мама вместе с Аркашей изготовили улитку из коробки для яиц. А мама доверяет Максиму  уход  за любимыми цветами, а самому Максиму это занятие очень нравится.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2157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экспериментирования ребята выяснили , что семена бывают разных форм и размеров;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Научились высаживать семена ухаживать за рассадой;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домашних условиях родители стали привлекать детей к уходу за растениями;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29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2021 -2022 году ребята подготовительной группы «Вишенка» уже самостоятельно проявляли заботу о растениях групповом помещении . У ребят уже имелись необходимые навыки и знания и умения: поливали цветы и растения  в группе по необходимости, рыхлили почву, опрыскивали растения, убирали уже высохшие листья.(подготовительная группа)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</a:t>
            </a:r>
            <a:r>
              <a:rPr lang="ru-RU" baseline="0" dirty="0" smtClean="0"/>
              <a:t> уже знают, что заботиться надо не только о групповых растениях, а так же о тех, которые украшают наш участок. Летом ребята поливали растения и рыхлили почву по необходимости. Убирали сорняки. Для ребят это забота стала своеобразным ритуалом.  Дети каждый день смотрели за состоянием почвы,   при необходимости в поливе брали лейку, набирали воду и поливали.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интереснейших занятий для детей это конечно забота об огороде. Прошлым летом дети вместе с родителями подготовили почву для высадки, затем ребята высадили лук, и в течении всего лета заботились о нем.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Заниматься</a:t>
            </a:r>
            <a:r>
              <a:rPr lang="ru-RU" baseline="0" dirty="0" smtClean="0"/>
              <a:t> огородом было очень интересно, поэтому ребята к новому сезону высадки огорода готовятся более тщательно.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любимых занятий детей – это экспериментирование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Особенно когда они могут самостоятельно действовать.  Мной был предложен эксперимент по выращиванию саженцев, а именно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ребята высаживали горох и бобы в разные среды выращивания: вода, песок, земля. Наши выращенные саженцы подарены  в экспериментальный кабинет 8 корпуса.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группы «Вишенка» на протяжении всего проекта поддерживали нас, помогали с высадкой цветов, заботились об огороде, изготавливали кормушки, подкармливали птиц. Но некоторые из родителей особенно прониклись  идеей заботиться об окружающей, и занялись высадкой деревьев.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же для родителей были изготовлены буклеты по экологическому воспитанию детей. В данном буклете была не </a:t>
            </a:r>
            <a:r>
              <a:rPr lang="ru-RU" baseline="0" smtClean="0"/>
              <a:t>только  информация о том, </a:t>
            </a:r>
            <a:r>
              <a:rPr lang="ru-RU" baseline="0" dirty="0" smtClean="0"/>
              <a:t>как правильно ухаживать за растениями, но и фото детей которые активно учувствовали в нашем проекте, что очень порадовало родителей.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Итоговым</a:t>
            </a:r>
            <a:r>
              <a:rPr lang="ru-RU" baseline="0" dirty="0" smtClean="0"/>
              <a:t> мероприятием нашего проекта стала выставка рисунков «Земля наш общий дом».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Читая с ребятами группы «Вишенка» познавательную литературу, такую</a:t>
            </a:r>
            <a:r>
              <a:rPr lang="ru-RU" baseline="0" dirty="0" smtClean="0"/>
              <a:t> как например: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С.Михалков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«Прогулка», «Будь человеком»,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В.Орлов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мы начали рассуждать об экологии и ее проблемах. В ходе данной темы ребята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рассказывали свои истории о том как они помогали птицам, учувствовали в субботниках совместно с родителями, я поняла что данная тема  очень важна для детей, а значит экологический проект будет актуален.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529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</a:t>
            </a:r>
            <a:r>
              <a:rPr lang="ru-RU" baseline="0" dirty="0" smtClean="0"/>
              <a:t>  время проектной деятельности ребята узнали очень много о правильном экологическом поведении. Ведь именно в их руках  есть возможность сохранить </a:t>
            </a:r>
            <a:r>
              <a:rPr lang="ru-RU" baseline="0" smtClean="0"/>
              <a:t>нашу планету </a:t>
            </a:r>
            <a:r>
              <a:rPr lang="ru-RU" baseline="0" dirty="0" smtClean="0"/>
              <a:t>в чистоте.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данной диаграмме показана динамика детей по освоению проекта «Вторая жизнь вещам».  По данной диаграмме можно сделать вывод, что уровень знаний  по итогу проекта значительно  выше, чем в начале проекта, а значит цель нашего проекта достигнута.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16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Берегите люди, прошу вас, берегите,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Матушку Природу, чистой сохраните.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Оглянитесь люди, сколько много зла,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Мусором и грязью, планета обросла.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52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smtClean="0"/>
              <a:t>проекта представлены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17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Формы</a:t>
            </a:r>
            <a:r>
              <a:rPr lang="ru-RU" baseline="0" dirty="0" smtClean="0"/>
              <a:t> работы с детьми были разными, они представлены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17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наступление весны мы приступили</a:t>
            </a:r>
            <a:r>
              <a:rPr lang="ru-RU" baseline="0" dirty="0" smtClean="0"/>
              <a:t> к высадке семян. Но первым делом ребята сделали вывод, что семена бывают разной формы и размера. Сабина и Маша  высаживали семена в землю, а  Максим и Магомед поливали (старшая группа)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31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в начале года у ребят плохо получалось ухаживать</a:t>
            </a:r>
            <a:r>
              <a:rPr lang="ru-RU" baseline="0" dirty="0" smtClean="0"/>
              <a:t> за растениями, но по истечении времени ребята научились  правильно  опрыскивать, рыхлить и поливать растения. Маша Л. очень ответственно отнеслась к высадке семян, и за своей рассадой ухаживала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60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нашем огороде выросли цветы,  а Матвею, Косте и  Мише хотелось рассмотреть цветы поближе.  Аккуратно их рассмотрев, мальчики не потревожив цветы вернулись к играм на прогулке.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75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52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baseline="0" dirty="0" smtClean="0"/>
              <a:t> это занятие ребятам было особенно интересно, ведь мы пришли на помощь нашему младшему воспитателю, и всей группой помогли высадить ей семена. Вместо цветочных горшков мы использовали сломанную машинку  и сломанные кубики. Для нас и детей это были необычные цветочные горшки.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BCC2-4E9D-4488-A46B-0DFAF6E044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77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50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Опыт работы над проектом </a:t>
            </a:r>
            <a:endParaRPr lang="ru-RU" sz="2800" dirty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«Забота о растениях – наша первая ответственность»</a:t>
            </a:r>
            <a:endParaRPr lang="ru-RU" sz="2800" dirty="0">
              <a:solidFill>
                <a:srgbClr val="FF0000"/>
              </a:solidFill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«Вишенка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Кармалита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Ивановна</a:t>
            </a:r>
          </a:p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14488"/>
            <a:ext cx="2733570" cy="1776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693" y="548680"/>
            <a:ext cx="73728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Приучение детей к уходу за растениями в домашних условиях;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«Ребенок и экология»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родителей по экологии;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с родителями;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уходе за растениями на участке;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6" y="3257577"/>
            <a:ext cx="2396820" cy="3195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2304256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84" y="3717020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08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9928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правильно ухаживать за растениями  в группе и на участке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етей могут самостоятельно высаживать семена и выращивать  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6054813" cy="3543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04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8pjWNkxZ_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71480"/>
            <a:ext cx="4130283" cy="2003952"/>
          </a:xfrm>
          <a:prstGeom prst="rect">
            <a:avLst/>
          </a:prstGeom>
        </p:spPr>
      </p:pic>
      <p:pic>
        <p:nvPicPr>
          <p:cNvPr id="11" name="Рисунок 10" descr="x-j60LJOE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500306"/>
            <a:ext cx="4071934" cy="1978706"/>
          </a:xfrm>
          <a:prstGeom prst="rect">
            <a:avLst/>
          </a:prstGeom>
        </p:spPr>
      </p:pic>
      <p:pic>
        <p:nvPicPr>
          <p:cNvPr id="12" name="Рисунок 11" descr="xr9HvMwqpz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496536"/>
            <a:ext cx="4071966" cy="1978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2857496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Забота о групповых              растениях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ouvc7W19Mv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00042"/>
            <a:ext cx="3929090" cy="1893225"/>
          </a:xfrm>
          <a:prstGeom prst="rect">
            <a:avLst/>
          </a:prstGeom>
        </p:spPr>
      </p:pic>
      <p:pic>
        <p:nvPicPr>
          <p:cNvPr id="8" name="Рисунок 7" descr="pO5JIWz9lg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536750"/>
            <a:ext cx="3786214" cy="1839864"/>
          </a:xfrm>
          <a:prstGeom prst="rect">
            <a:avLst/>
          </a:prstGeom>
        </p:spPr>
      </p:pic>
      <p:pic>
        <p:nvPicPr>
          <p:cNvPr id="9" name="Рисунок 8" descr="zVnrRz8UnF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357561"/>
            <a:ext cx="3929090" cy="1909293"/>
          </a:xfrm>
          <a:prstGeom prst="rect">
            <a:avLst/>
          </a:prstGeom>
        </p:spPr>
      </p:pic>
      <p:pic>
        <p:nvPicPr>
          <p:cNvPr id="11" name="Рисунок 10" descr="aY868Rx05k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357562"/>
            <a:ext cx="3881445" cy="1905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422" y="257174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Полив растений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5500702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Уборка сорняков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fYfk9zkkD4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773722"/>
            <a:ext cx="3714776" cy="1805149"/>
          </a:xfrm>
          <a:prstGeom prst="rect">
            <a:avLst/>
          </a:prstGeom>
        </p:spPr>
      </p:pic>
      <p:pic>
        <p:nvPicPr>
          <p:cNvPr id="8" name="Рисунок 7" descr="9R6idjljv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785795"/>
            <a:ext cx="3714776" cy="1805149"/>
          </a:xfrm>
          <a:prstGeom prst="rect">
            <a:avLst/>
          </a:prstGeom>
        </p:spPr>
      </p:pic>
      <p:pic>
        <p:nvPicPr>
          <p:cNvPr id="9" name="Рисунок 8" descr="i6eQlB1_k9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3643314"/>
            <a:ext cx="5786446" cy="2811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271462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Уход за огородом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JwT9Rky9B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57166"/>
            <a:ext cx="2714644" cy="2035983"/>
          </a:xfrm>
          <a:prstGeom prst="rect">
            <a:avLst/>
          </a:prstGeom>
        </p:spPr>
      </p:pic>
      <p:pic>
        <p:nvPicPr>
          <p:cNvPr id="8" name="Рисунок 7" descr="otHCbsfHF9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500306"/>
            <a:ext cx="2762268" cy="1857388"/>
          </a:xfrm>
          <a:prstGeom prst="rect">
            <a:avLst/>
          </a:prstGeom>
        </p:spPr>
      </p:pic>
      <p:pic>
        <p:nvPicPr>
          <p:cNvPr id="9" name="Рисунок 8" descr="DEJLkMfRvxL5bw05INMgmsHKKSmQUES-zFUgNfmaXUr0GsqLxf4Tw6lXmV5-lJcGQ_t8g5-2lhJW6n9PoXFA4xV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7166"/>
            <a:ext cx="2857520" cy="2018124"/>
          </a:xfrm>
          <a:prstGeom prst="rect">
            <a:avLst/>
          </a:prstGeom>
        </p:spPr>
      </p:pic>
      <p:pic>
        <p:nvPicPr>
          <p:cNvPr id="11" name="Рисунок 10" descr="pgBOiTnLex8KyRzprpO58JApKS1cA1WlLyA54Twnifa22KIJBiSgm4UGRusAHKBFWvbZvDNkwOnHaAoIH23XVaJ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2500306"/>
            <a:ext cx="3000396" cy="1857388"/>
          </a:xfrm>
          <a:prstGeom prst="rect">
            <a:avLst/>
          </a:prstGeom>
        </p:spPr>
      </p:pic>
      <p:pic>
        <p:nvPicPr>
          <p:cNvPr id="12" name="Рисунок 11" descr="s81i6vW0udjPs3CGy5bhe0uc4wDiOOr9CQZGjjAj7BLhND-a9Qht5TrpelDaF2YjI4_6smZQD_0z9vF3Xqef9ZC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4500570"/>
            <a:ext cx="3143272" cy="200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7554" y="257174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саженцев для огорода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6D0wL393x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28604"/>
            <a:ext cx="4277978" cy="2078830"/>
          </a:xfrm>
          <a:prstGeom prst="rect">
            <a:avLst/>
          </a:prstGeom>
        </p:spPr>
      </p:pic>
      <p:pic>
        <p:nvPicPr>
          <p:cNvPr id="8" name="Рисунок 7" descr="vIVYWNXrQ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071810"/>
            <a:ext cx="3542926" cy="1721641"/>
          </a:xfrm>
          <a:prstGeom prst="rect">
            <a:avLst/>
          </a:prstGeom>
        </p:spPr>
      </p:pic>
      <p:pic>
        <p:nvPicPr>
          <p:cNvPr id="11" name="Рисунок 10" descr="oZoMCYcetT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071810"/>
            <a:ext cx="3626799" cy="1762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10" y="514351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Экспериментирование с саженцами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VN3XnKF-kK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642918"/>
            <a:ext cx="3053939" cy="4643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48" y="207167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Высадка деревьев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12" name="Рисунок 11" descr="SUhrbEck4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500174"/>
            <a:ext cx="3786182" cy="28396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24" y="64291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Буклеты для родителей</a:t>
            </a:r>
            <a:endParaRPr lang="ru-RU" sz="4000" b="1" dirty="0"/>
          </a:p>
        </p:txBody>
      </p:sp>
      <p:pic>
        <p:nvPicPr>
          <p:cNvPr id="15" name="Рисунок 14" descr="zAK2N-6Z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785926"/>
            <a:ext cx="2928940" cy="3905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7" name="Рисунок 6" descr="cFZ8qPZhfrV3R6N2xn9D7rbd6c7wok_j433mBusZ1My72Oh9q7ItPc5K5PtglvsSq_ryiU6JC5cp7LuuckBdx3m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642918"/>
            <a:ext cx="2928958" cy="1714488"/>
          </a:xfrm>
          <a:prstGeom prst="rect">
            <a:avLst/>
          </a:prstGeom>
        </p:spPr>
      </p:pic>
      <p:pic>
        <p:nvPicPr>
          <p:cNvPr id="8" name="Рисунок 7" descr="mJXgrokbDFVl_2nGev7yzFcqAzBJD7wz1IjqlQU7O69Mc-TtXbFYIgi0iajc6v2jr3DAFsdr7alKTc0PI2w9Zhw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71481"/>
            <a:ext cx="3214710" cy="1857387"/>
          </a:xfrm>
          <a:prstGeom prst="rect">
            <a:avLst/>
          </a:prstGeom>
        </p:spPr>
      </p:pic>
      <p:pic>
        <p:nvPicPr>
          <p:cNvPr id="9" name="Рисунок 8" descr="C6xv_hVVVhOlhH5s_QAzurkjbYT_saI4fsXpoS_kPonPAWSIrSFpTbFJVNZ-7OM4FrJt1MRr5UbuqDFkzhg9tAF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214686"/>
            <a:ext cx="4857752" cy="3143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257174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Выставка рисунков: «Земля наш общий дом»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" y="-8593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7560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правильного отношения к окружающим нас растениям .</a:t>
            </a:r>
            <a:endParaRPr lang="ru-RU" sz="2800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96" y="2992395"/>
            <a:ext cx="5474004" cy="3388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97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28670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Итог проекта:</a:t>
            </a:r>
          </a:p>
          <a:p>
            <a:pPr>
              <a:buFontTx/>
              <a:buChar char="-"/>
            </a:pPr>
            <a:r>
              <a:rPr lang="ru-RU" sz="2800" dirty="0" smtClean="0"/>
              <a:t>Дети умело проявляют заботу о растениях как в группе, так и на участке;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28572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00100" y="2928934"/>
          <a:ext cx="7286676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34" y="571480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Динамика усвоения детьми материала по проекту              «Вторая жизни вещам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135729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Уровень умений ухаживать за растениями на участке и в группе;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928802"/>
            <a:ext cx="28575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96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97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правильно ухаживать за комнатными и уличными  растениями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65" y="3398187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97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9143999" cy="70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9063" y="26369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2800" dirty="0"/>
          </a:p>
        </p:txBody>
      </p:sp>
      <p:sp>
        <p:nvSpPr>
          <p:cNvPr id="7" name="Пятно 2 6"/>
          <p:cNvSpPr/>
          <p:nvPr/>
        </p:nvSpPr>
        <p:spPr>
          <a:xfrm>
            <a:off x="5072066" y="3143248"/>
            <a:ext cx="3744416" cy="198486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Дидактические игры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534125" y="324033"/>
            <a:ext cx="3528392" cy="198486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Экологические беседы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500034" y="4143380"/>
            <a:ext cx="3600400" cy="198486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Знакомство с семенами, высадка семян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 rot="241217">
            <a:off x="4636971" y="414546"/>
            <a:ext cx="3744416" cy="198486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Уход за р</a:t>
            </a:r>
            <a:r>
              <a:rPr lang="ru-RU" sz="1600" b="1" dirty="0" smtClean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стениями , рассадой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77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237" y="44153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семенами. Высаживание семян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0319"/>
            <a:ext cx="4762338" cy="2313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08" y="3645024"/>
            <a:ext cx="5609417" cy="2725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08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45913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растениями, рассадой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4571999" cy="2064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4707" y="2348026"/>
            <a:ext cx="5436096" cy="2641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4571999" cy="2221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08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903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животным, бережное отношение  к растениям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857628"/>
            <a:ext cx="4032448" cy="1959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142984"/>
            <a:ext cx="4339453" cy="2108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08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9269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69269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коллегами</a:t>
            </a:r>
            <a:r>
              <a:rPr lang="ru-RU" sz="24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1108194"/>
            <a:ext cx="3923928" cy="294294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3429000"/>
            <a:ext cx="2088232" cy="1096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Помощь сотрудникам в посадке рассады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0" y="4643446"/>
            <a:ext cx="2088232" cy="1096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Педпонедельник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58036" y="3461657"/>
            <a:ext cx="2088232" cy="1096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молодого педагога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90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высадке семян;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приучение детей к уходу за растениями,  помощь птицам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10275"/>
            <a:ext cx="4248472" cy="2064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4104455" cy="1891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19" y="4437112"/>
            <a:ext cx="3995936" cy="194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086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1102</Words>
  <Application>Microsoft Office PowerPoint</Application>
  <PresentationFormat>Экран (4:3)</PresentationFormat>
  <Paragraphs>118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music</dc:creator>
  <cp:lastModifiedBy>User</cp:lastModifiedBy>
  <cp:revision>56</cp:revision>
  <dcterms:created xsi:type="dcterms:W3CDTF">2020-05-13T12:09:05Z</dcterms:created>
  <dcterms:modified xsi:type="dcterms:W3CDTF">2022-07-19T03:19:12Z</dcterms:modified>
</cp:coreProperties>
</file>