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handoutMasterIdLst>
    <p:handoutMasterId r:id="rId29"/>
  </p:handoutMasterIdLst>
  <p:sldIdLst>
    <p:sldId id="560" r:id="rId2"/>
    <p:sldId id="439" r:id="rId3"/>
    <p:sldId id="561" r:id="rId4"/>
    <p:sldId id="563" r:id="rId5"/>
    <p:sldId id="570" r:id="rId6"/>
    <p:sldId id="564" r:id="rId7"/>
    <p:sldId id="569" r:id="rId8"/>
    <p:sldId id="578" r:id="rId9"/>
    <p:sldId id="579" r:id="rId10"/>
    <p:sldId id="577" r:id="rId11"/>
    <p:sldId id="580" r:id="rId12"/>
    <p:sldId id="581" r:id="rId13"/>
    <p:sldId id="582" r:id="rId14"/>
    <p:sldId id="583" r:id="rId15"/>
    <p:sldId id="584" r:id="rId16"/>
    <p:sldId id="585" r:id="rId17"/>
    <p:sldId id="586" r:id="rId18"/>
    <p:sldId id="589" r:id="rId19"/>
    <p:sldId id="590" r:id="rId20"/>
    <p:sldId id="591" r:id="rId21"/>
    <p:sldId id="592" r:id="rId22"/>
    <p:sldId id="587" r:id="rId23"/>
    <p:sldId id="593" r:id="rId24"/>
    <p:sldId id="594" r:id="rId25"/>
    <p:sldId id="596" r:id="rId26"/>
    <p:sldId id="573" r:id="rId27"/>
    <p:sldId id="571" r:id="rId28"/>
  </p:sldIdLst>
  <p:sldSz cx="9144000" cy="6858000" type="screen4x3"/>
  <p:notesSz cx="6797675" cy="9926638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990000"/>
    <a:srgbClr val="FFFF00"/>
    <a:srgbClr val="DDDDDD"/>
    <a:srgbClr val="C0C0C0"/>
    <a:srgbClr val="0066FF"/>
    <a:srgbClr val="FF0000"/>
    <a:srgbClr val="00CC00"/>
    <a:srgbClr val="00582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344" autoAdjust="0"/>
    <p:restoredTop sz="94660"/>
  </p:normalViewPr>
  <p:slideViewPr>
    <p:cSldViewPr>
      <p:cViewPr varScale="1">
        <p:scale>
          <a:sx n="43" d="100"/>
          <a:sy n="43" d="100"/>
        </p:scale>
        <p:origin x="-7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algn="l" defTabSz="915988">
              <a:defRPr/>
            </a:lvl1pPr>
          </a:lstStyle>
          <a:p>
            <a:endParaRPr lang="ru-RU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algn="r" defTabSz="915988">
              <a:defRPr/>
            </a:lvl1pPr>
          </a:lstStyle>
          <a:p>
            <a:endParaRPr lang="ru-RU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algn="l" defTabSz="915988">
              <a:defRPr/>
            </a:lvl1pPr>
          </a:lstStyle>
          <a:p>
            <a:endParaRPr lang="ru-RU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algn="r" defTabSz="915988">
              <a:defRPr/>
            </a:lvl1pPr>
          </a:lstStyle>
          <a:p>
            <a:fld id="{88314A88-9D06-453C-A25D-11C384A745E6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ru-RU" altLang="en-US"/>
              <a:t>Образец заголовка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ru-RU" altLang="en-US"/>
              <a:t>Образец подзаголовка</a:t>
            </a:r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15872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9DF75FF-3560-40B1-83C5-F597642A3721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158727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8728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3D49F-69B0-4224-B601-77F2355771A4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A99808-D0E0-4992-9E76-5BE6DCA98EC0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6AA3C9F-82D5-428A-8DDE-C65BA5A4A034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E644135-8351-4C9D-B3F5-299949D97E1F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37DB47A-8180-4BD2-BD74-7E2A5E6ADD5C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9B68B70-417E-4CA9-AD5D-37C780BD4A6F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84595B-3ACB-40CF-9156-E51AC262B347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4C0431-9F8E-49E2-B166-364DE6D5F0F7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1B7BA2-BB02-49F0-970C-6999F5C003A0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AE26D0-E0AF-4D1F-87FA-8A81BA345B9B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69BF5-C121-436E-ABF0-EB4B0D44583D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580EDC-6A19-4D52-90FD-CFC52E8A74F4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FBD9D-2C2B-42D0-A096-0BDF33A3870A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29674C-30C2-464B-B332-B41961221DF5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57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>
                <a:latin typeface="+mj-lt"/>
              </a:defRPr>
            </a:lvl1pPr>
          </a:lstStyle>
          <a:p>
            <a:endParaRPr lang="ru-RU" altLang="en-US"/>
          </a:p>
        </p:txBody>
      </p:sp>
      <p:sp>
        <p:nvSpPr>
          <p:cNvPr id="157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</a:defRPr>
            </a:lvl1pPr>
          </a:lstStyle>
          <a:p>
            <a:endParaRPr lang="ru-RU" altLang="en-US"/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+mj-lt"/>
              </a:defRPr>
            </a:lvl1pPr>
          </a:lstStyle>
          <a:p>
            <a:fld id="{23381F3B-C886-46F2-BA55-EB819183266B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157703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7704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</p:sldLayoutIdLst>
  <p:transition/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3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.doc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.doc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.doc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3" name="Rectangle 3"/>
          <p:cNvSpPr>
            <a:spLocks noChangeArrowheads="1"/>
          </p:cNvSpPr>
          <p:nvPr/>
        </p:nvSpPr>
        <p:spPr bwMode="auto">
          <a:xfrm>
            <a:off x="323850" y="5229225"/>
            <a:ext cx="85693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Муниципальное автономное дошкольное </a:t>
            </a:r>
          </a:p>
          <a:p>
            <a:r>
              <a:rPr lang="ru-RU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образовательное учреждение детский сад № 50 - </a:t>
            </a:r>
          </a:p>
          <a:p>
            <a:r>
              <a:rPr 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здоровьеразвивающее пространство </a:t>
            </a:r>
          </a:p>
          <a:p>
            <a:r>
              <a:rPr 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дошкольников</a:t>
            </a:r>
          </a:p>
        </p:txBody>
      </p:sp>
      <p:pic>
        <p:nvPicPr>
          <p:cNvPr id="578565" name="Picture 5" descr="P1120170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188913"/>
            <a:ext cx="6724650" cy="5043487"/>
          </a:xfrm>
          <a:ln w="38100">
            <a:solidFill>
              <a:srgbClr val="FFFF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994" name="Picture 2" descr="ЛЛЛЛз 009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908050"/>
            <a:ext cx="7200900" cy="5402263"/>
          </a:xfrm>
          <a:noFill/>
          <a:ln w="31750">
            <a:solidFill>
              <a:srgbClr val="FFFF00"/>
            </a:solidFill>
          </a:ln>
        </p:spPr>
      </p:pic>
      <p:sp>
        <p:nvSpPr>
          <p:cNvPr id="596995" name="Rectangle 3"/>
          <p:cNvSpPr>
            <a:spLocks noChangeArrowheads="1"/>
          </p:cNvSpPr>
          <p:nvPr/>
        </p:nvSpPr>
        <p:spPr bwMode="auto">
          <a:xfrm>
            <a:off x="395288" y="260350"/>
            <a:ext cx="8172450" cy="431800"/>
          </a:xfrm>
          <a:prstGeom prst="rect">
            <a:avLst/>
          </a:prstGeom>
          <a:solidFill>
            <a:srgbClr val="BCCB5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2000" b="1">
                <a:latin typeface="Georgia" pitchFamily="18" charset="0"/>
              </a:rPr>
              <a:t>Оксолиномазевая профилактика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/>
          <p:cNvSpPr>
            <a:spLocks noChangeArrowheads="1"/>
          </p:cNvSpPr>
          <p:nvPr/>
        </p:nvSpPr>
        <p:spPr bwMode="auto">
          <a:xfrm>
            <a:off x="468313" y="188913"/>
            <a:ext cx="8172450" cy="360362"/>
          </a:xfrm>
          <a:prstGeom prst="rect">
            <a:avLst/>
          </a:prstGeom>
          <a:solidFill>
            <a:srgbClr val="BCCB5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2000" b="1">
                <a:latin typeface="Georgia" pitchFamily="18" charset="0"/>
              </a:rPr>
              <a:t>Физкультминутки</a:t>
            </a:r>
          </a:p>
        </p:txBody>
      </p:sp>
      <p:pic>
        <p:nvPicPr>
          <p:cNvPr id="600067" name="Picture 3" descr="ЛЛЛЛз 01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692150"/>
            <a:ext cx="7456487" cy="5591175"/>
          </a:xfrm>
          <a:ln w="31750">
            <a:solidFill>
              <a:srgbClr val="FFFF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090" name="Picture 2" descr="ЛЛЛЛз 008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836613"/>
            <a:ext cx="7273925" cy="5454650"/>
          </a:xfrm>
          <a:noFill/>
          <a:ln w="31750">
            <a:solidFill>
              <a:srgbClr val="FFFF00"/>
            </a:solidFill>
          </a:ln>
        </p:spPr>
      </p:pic>
      <p:sp>
        <p:nvSpPr>
          <p:cNvPr id="601091" name="Rectangle 3"/>
          <p:cNvSpPr>
            <a:spLocks noChangeArrowheads="1"/>
          </p:cNvSpPr>
          <p:nvPr/>
        </p:nvSpPr>
        <p:spPr bwMode="auto">
          <a:xfrm>
            <a:off x="395288" y="260350"/>
            <a:ext cx="8172450" cy="433388"/>
          </a:xfrm>
          <a:prstGeom prst="rect">
            <a:avLst/>
          </a:prstGeom>
          <a:solidFill>
            <a:srgbClr val="BCCB5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2000" b="1">
                <a:latin typeface="Georgia" pitchFamily="18" charset="0"/>
              </a:rPr>
              <a:t>Аромотерапия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ChangeArrowheads="1"/>
          </p:cNvSpPr>
          <p:nvPr>
            <p:ph type="title"/>
          </p:nvPr>
        </p:nvSpPr>
        <p:spPr>
          <a:xfrm>
            <a:off x="457200" y="277813"/>
            <a:ext cx="8229600" cy="558800"/>
          </a:xfrm>
          <a:solidFill>
            <a:srgbClr val="BCCB51"/>
          </a:solidFill>
          <a:ln/>
        </p:spPr>
        <p:txBody>
          <a:bodyPr/>
          <a:lstStyle/>
          <a:p>
            <a:pPr algn="ctr"/>
            <a:r>
              <a:rPr lang="ru-RU" sz="2000" b="1">
                <a:solidFill>
                  <a:schemeClr val="tx1"/>
                </a:solidFill>
                <a:latin typeface="Georgia" pitchFamily="18" charset="0"/>
              </a:rPr>
              <a:t>Офтальмологические паузы</a:t>
            </a:r>
          </a:p>
        </p:txBody>
      </p:sp>
      <p:pic>
        <p:nvPicPr>
          <p:cNvPr id="602115" name="Picture 3" descr="DSC01375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908050"/>
            <a:ext cx="7127875" cy="5346700"/>
          </a:xfrm>
          <a:noFill/>
          <a:ln w="31750">
            <a:solidFill>
              <a:srgbClr val="FFFF00"/>
            </a:solidFill>
          </a:ln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/>
          <p:cNvSpPr>
            <a:spLocks noChangeArrowheads="1"/>
          </p:cNvSpPr>
          <p:nvPr/>
        </p:nvSpPr>
        <p:spPr bwMode="auto">
          <a:xfrm>
            <a:off x="468313" y="260350"/>
            <a:ext cx="8172450" cy="504825"/>
          </a:xfrm>
          <a:prstGeom prst="rect">
            <a:avLst/>
          </a:prstGeom>
          <a:solidFill>
            <a:srgbClr val="BCCB5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2000" b="1">
                <a:latin typeface="Georgia" pitchFamily="18" charset="0"/>
              </a:rPr>
              <a:t>Самомассаж по Уманской</a:t>
            </a:r>
          </a:p>
        </p:txBody>
      </p:sp>
      <p:pic>
        <p:nvPicPr>
          <p:cNvPr id="603139" name="Picture 3" descr="48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836613"/>
            <a:ext cx="7272338" cy="5456237"/>
          </a:xfrm>
          <a:noFill/>
          <a:ln w="31750">
            <a:solidFill>
              <a:srgbClr val="FFFF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2"/>
          <p:cNvSpPr>
            <a:spLocks noChangeArrowheads="1"/>
          </p:cNvSpPr>
          <p:nvPr/>
        </p:nvSpPr>
        <p:spPr bwMode="auto">
          <a:xfrm>
            <a:off x="468313" y="188913"/>
            <a:ext cx="8172450" cy="360362"/>
          </a:xfrm>
          <a:prstGeom prst="rect">
            <a:avLst/>
          </a:prstGeom>
          <a:solidFill>
            <a:srgbClr val="BCCB5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2000" b="1">
                <a:latin typeface="Georgia" pitchFamily="18" charset="0"/>
              </a:rPr>
              <a:t>Термотерапия (сауна)</a:t>
            </a:r>
          </a:p>
        </p:txBody>
      </p:sp>
      <p:pic>
        <p:nvPicPr>
          <p:cNvPr id="604163" name="Picture 3" descr="P1000278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620713"/>
            <a:ext cx="7416800" cy="5562600"/>
          </a:xfrm>
          <a:noFill/>
          <a:ln w="31750">
            <a:solidFill>
              <a:srgbClr val="FFFF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Rectangle 2"/>
          <p:cNvSpPr>
            <a:spLocks noChangeArrowheads="1"/>
          </p:cNvSpPr>
          <p:nvPr/>
        </p:nvSpPr>
        <p:spPr bwMode="auto">
          <a:xfrm>
            <a:off x="468313" y="188913"/>
            <a:ext cx="8172450" cy="360362"/>
          </a:xfrm>
          <a:prstGeom prst="rect">
            <a:avLst/>
          </a:prstGeom>
          <a:solidFill>
            <a:srgbClr val="BCCB5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2000" b="1">
                <a:latin typeface="Georgia" pitchFamily="18" charset="0"/>
              </a:rPr>
              <a:t>Занятия в бассейне</a:t>
            </a:r>
          </a:p>
        </p:txBody>
      </p:sp>
      <p:pic>
        <p:nvPicPr>
          <p:cNvPr id="605187" name="Picture 3" descr="P1060626"/>
          <p:cNvPicPr>
            <a:picLocks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674688"/>
            <a:ext cx="7489825" cy="5613400"/>
          </a:xfrm>
          <a:noFill/>
          <a:ln w="31750">
            <a:solidFill>
              <a:srgbClr val="FFFF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Rectangle 2"/>
          <p:cNvSpPr>
            <a:spLocks noChangeArrowheads="1"/>
          </p:cNvSpPr>
          <p:nvPr/>
        </p:nvSpPr>
        <p:spPr bwMode="auto">
          <a:xfrm>
            <a:off x="468313" y="188913"/>
            <a:ext cx="8172450" cy="360362"/>
          </a:xfrm>
          <a:prstGeom prst="rect">
            <a:avLst/>
          </a:prstGeom>
          <a:solidFill>
            <a:srgbClr val="BCCB5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2000" b="1">
                <a:latin typeface="Georgia" pitchFamily="18" charset="0"/>
              </a:rPr>
              <a:t>Музыкотерапия</a:t>
            </a:r>
          </a:p>
        </p:txBody>
      </p:sp>
      <p:pic>
        <p:nvPicPr>
          <p:cNvPr id="606211" name="Picture 3" descr="ДР дс 05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692150"/>
            <a:ext cx="7561262" cy="5670550"/>
          </a:xfrm>
          <a:ln w="31750">
            <a:solidFill>
              <a:srgbClr val="FFFF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Rectangle 2"/>
          <p:cNvSpPr>
            <a:spLocks noChangeArrowheads="1"/>
          </p:cNvSpPr>
          <p:nvPr/>
        </p:nvSpPr>
        <p:spPr bwMode="auto">
          <a:xfrm>
            <a:off x="395288" y="188913"/>
            <a:ext cx="8172450" cy="360362"/>
          </a:xfrm>
          <a:prstGeom prst="rect">
            <a:avLst/>
          </a:prstGeom>
          <a:solidFill>
            <a:srgbClr val="BCCB5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2000" b="1">
                <a:latin typeface="Georgia" pitchFamily="18" charset="0"/>
              </a:rPr>
              <a:t>Гимнастика после сна</a:t>
            </a:r>
          </a:p>
        </p:txBody>
      </p:sp>
      <p:pic>
        <p:nvPicPr>
          <p:cNvPr id="609283" name="Picture 3" descr="ЛЛЛЛз 00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765175"/>
            <a:ext cx="7526337" cy="5643563"/>
          </a:xfrm>
          <a:ln w="31750">
            <a:solidFill>
              <a:srgbClr val="FFFF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306" name="Picture 2" descr="ЛЛЛЛз 048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765175"/>
            <a:ext cx="7415212" cy="5562600"/>
          </a:xfrm>
          <a:noFill/>
          <a:ln w="31750">
            <a:solidFill>
              <a:srgbClr val="FFFF00"/>
            </a:solidFill>
          </a:ln>
        </p:spPr>
      </p:pic>
      <p:sp>
        <p:nvSpPr>
          <p:cNvPr id="610307" name="Rectangle 3"/>
          <p:cNvSpPr>
            <a:spLocks noChangeArrowheads="1"/>
          </p:cNvSpPr>
          <p:nvPr/>
        </p:nvSpPr>
        <p:spPr bwMode="auto">
          <a:xfrm>
            <a:off x="395288" y="260350"/>
            <a:ext cx="8172450" cy="360363"/>
          </a:xfrm>
          <a:prstGeom prst="rect">
            <a:avLst/>
          </a:prstGeom>
          <a:solidFill>
            <a:srgbClr val="BCCB5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2000" b="1">
                <a:latin typeface="Georgia" pitchFamily="18" charset="0"/>
              </a:rPr>
              <a:t>Закаливание водой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7010" name="Object 2"/>
          <p:cNvGraphicFramePr>
            <a:graphicFrameLocks noChangeAspect="1"/>
          </p:cNvGraphicFramePr>
          <p:nvPr>
            <p:ph/>
          </p:nvPr>
        </p:nvGraphicFramePr>
        <p:xfrm>
          <a:off x="0" y="188913"/>
          <a:ext cx="9144000" cy="6311900"/>
        </p:xfrm>
        <a:graphic>
          <a:graphicData uri="http://schemas.openxmlformats.org/presentationml/2006/ole">
            <p:oleObj spid="_x0000_s427010" name="Документ" r:id="rId3" imgW="10401494" imgH="6852391" progId="Word.Documen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2"/>
          <p:cNvSpPr>
            <a:spLocks noChangeArrowheads="1"/>
          </p:cNvSpPr>
          <p:nvPr>
            <p:ph type="title"/>
          </p:nvPr>
        </p:nvSpPr>
        <p:spPr>
          <a:xfrm>
            <a:off x="457200" y="260350"/>
            <a:ext cx="8229600" cy="504825"/>
          </a:xfrm>
          <a:solidFill>
            <a:srgbClr val="BCCB51"/>
          </a:solidFill>
          <a:ln/>
        </p:spPr>
        <p:txBody>
          <a:bodyPr/>
          <a:lstStyle/>
          <a:p>
            <a:pPr algn="ctr"/>
            <a:r>
              <a:rPr lang="ru-RU" sz="2000" b="1">
                <a:solidFill>
                  <a:schemeClr val="tx1"/>
                </a:solidFill>
                <a:latin typeface="Georgia" pitchFamily="18" charset="0"/>
              </a:rPr>
              <a:t>Светотерапия</a:t>
            </a:r>
          </a:p>
        </p:txBody>
      </p:sp>
      <p:pic>
        <p:nvPicPr>
          <p:cNvPr id="611331" name="Picture 3" descr="ЛЛЛЛз 025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836613"/>
            <a:ext cx="7200900" cy="5400675"/>
          </a:xfrm>
          <a:noFill/>
          <a:ln w="31750">
            <a:solidFill>
              <a:srgbClr val="FFFF00"/>
            </a:solidFill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2"/>
          <p:cNvSpPr>
            <a:spLocks noChangeArrowheads="1"/>
          </p:cNvSpPr>
          <p:nvPr/>
        </p:nvSpPr>
        <p:spPr bwMode="auto">
          <a:xfrm>
            <a:off x="468313" y="188913"/>
            <a:ext cx="8172450" cy="360362"/>
          </a:xfrm>
          <a:prstGeom prst="rect">
            <a:avLst/>
          </a:prstGeom>
          <a:solidFill>
            <a:srgbClr val="BCCB5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2000" b="1">
                <a:latin typeface="Georgia" pitchFamily="18" charset="0"/>
              </a:rPr>
              <a:t>Занятия на тренажёрах</a:t>
            </a:r>
          </a:p>
        </p:txBody>
      </p:sp>
      <p:pic>
        <p:nvPicPr>
          <p:cNvPr id="612355" name="Picture 3" descr="2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620713"/>
            <a:ext cx="7489825" cy="5618162"/>
          </a:xfrm>
          <a:ln w="31750">
            <a:solidFill>
              <a:srgbClr val="FFFF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2"/>
          <p:cNvSpPr>
            <a:spLocks noChangeArrowheads="1"/>
          </p:cNvSpPr>
          <p:nvPr/>
        </p:nvSpPr>
        <p:spPr bwMode="auto">
          <a:xfrm>
            <a:off x="468313" y="188913"/>
            <a:ext cx="8172450" cy="360362"/>
          </a:xfrm>
          <a:prstGeom prst="rect">
            <a:avLst/>
          </a:prstGeom>
          <a:solidFill>
            <a:srgbClr val="BCCB5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2000" b="1">
                <a:latin typeface="Georgia" pitchFamily="18" charset="0"/>
              </a:rPr>
              <a:t>Корригирующая гимнастика</a:t>
            </a:r>
          </a:p>
        </p:txBody>
      </p:sp>
      <p:pic>
        <p:nvPicPr>
          <p:cNvPr id="607235" name="Picture 3" descr="ЛЛЛЛз 018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765175"/>
            <a:ext cx="7423150" cy="5565775"/>
          </a:xfrm>
          <a:noFill/>
          <a:ln w="31750">
            <a:solidFill>
              <a:srgbClr val="FFFF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ChangeArrowheads="1"/>
          </p:cNvSpPr>
          <p:nvPr/>
        </p:nvSpPr>
        <p:spPr bwMode="auto">
          <a:xfrm>
            <a:off x="468313" y="260350"/>
            <a:ext cx="8172450" cy="431800"/>
          </a:xfrm>
          <a:prstGeom prst="rect">
            <a:avLst/>
          </a:prstGeom>
          <a:solidFill>
            <a:srgbClr val="BCCB5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2000" b="1">
                <a:latin typeface="Georgia" pitchFamily="18" charset="0"/>
              </a:rPr>
              <a:t>Аквааэробика</a:t>
            </a:r>
          </a:p>
        </p:txBody>
      </p:sp>
      <p:pic>
        <p:nvPicPr>
          <p:cNvPr id="613379" name="Picture 3" descr="P1030693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765175"/>
            <a:ext cx="7345362" cy="5507038"/>
          </a:xfrm>
          <a:noFill/>
          <a:ln w="31750">
            <a:solidFill>
              <a:srgbClr val="FFFF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02" name="Picture 2" descr="56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981075"/>
            <a:ext cx="7200900" cy="5400675"/>
          </a:xfrm>
          <a:noFill/>
          <a:ln w="31750">
            <a:solidFill>
              <a:srgbClr val="FFFF00"/>
            </a:solidFill>
          </a:ln>
        </p:spPr>
      </p:pic>
      <p:sp>
        <p:nvSpPr>
          <p:cNvPr id="614403" name="Rectangle 3"/>
          <p:cNvSpPr>
            <a:spLocks noChangeArrowheads="1"/>
          </p:cNvSpPr>
          <p:nvPr>
            <p:ph type="title"/>
          </p:nvPr>
        </p:nvSpPr>
        <p:spPr>
          <a:xfrm>
            <a:off x="457200" y="277813"/>
            <a:ext cx="8229600" cy="487362"/>
          </a:xfrm>
          <a:solidFill>
            <a:srgbClr val="BCCB51"/>
          </a:solidFill>
          <a:ln/>
        </p:spPr>
        <p:txBody>
          <a:bodyPr/>
          <a:lstStyle/>
          <a:p>
            <a:pPr algn="ctr"/>
            <a:r>
              <a:rPr lang="ru-RU" sz="2000" b="1">
                <a:solidFill>
                  <a:schemeClr val="tx1"/>
                </a:solidFill>
                <a:latin typeface="Georgia" pitchFamily="18" charset="0"/>
              </a:rPr>
              <a:t>Психогимнастика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474" name="Picture 2" descr="ДЗ 08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3141663"/>
            <a:ext cx="4103688" cy="3078162"/>
          </a:xfrm>
          <a:noFill/>
          <a:ln w="31750">
            <a:solidFill>
              <a:srgbClr val="FFFF00"/>
            </a:solidFill>
          </a:ln>
        </p:spPr>
      </p:pic>
      <p:sp>
        <p:nvSpPr>
          <p:cNvPr id="6174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Georgia" pitchFamily="18" charset="0"/>
              </a:rPr>
              <a:t/>
            </a:r>
            <a:br>
              <a:rPr lang="ru-RU" sz="1800" b="1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Я веселый, я счастливый, озорной, любимый, милый.</a:t>
            </a:r>
            <a:br>
              <a:rPr lang="ru-RU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</a:br>
            <a:r>
              <a:rPr lang="ru-RU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Быстро я всему учусь, в жизни я всего добьюсь.    </a:t>
            </a:r>
            <a:br>
              <a:rPr lang="ru-RU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</a:br>
            <a:r>
              <a:rPr lang="ru-RU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                    </a:t>
            </a:r>
            <a:br>
              <a:rPr lang="ru-RU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</a:br>
            <a:r>
              <a:rPr lang="ru-RU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Я рожден, чтоб быть счастливым! Я расту и познаю:</a:t>
            </a:r>
            <a:br>
              <a:rPr lang="ru-RU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</a:br>
            <a:r>
              <a:rPr lang="ru-RU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В этом мире все едино, я любим и я люблю!</a:t>
            </a:r>
            <a:br>
              <a:rPr lang="ru-RU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</a:br>
            <a:r>
              <a:rPr lang="ru-RU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                                                                                                               </a:t>
            </a:r>
            <a:br>
              <a:rPr lang="ru-RU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</a:br>
            <a:r>
              <a:rPr lang="ru-RU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Я здоровый, я красивый, я любимый и счастливый.</a:t>
            </a:r>
            <a:br>
              <a:rPr lang="ru-RU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</a:br>
            <a:r>
              <a:rPr lang="ru-RU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Много у меня друзей в моей жизни все: «О, кей!»</a:t>
            </a:r>
          </a:p>
        </p:txBody>
      </p:sp>
      <p:pic>
        <p:nvPicPr>
          <p:cNvPr id="617476" name="Picture 4" descr="DSC_0146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3141663"/>
            <a:ext cx="4248150" cy="3097212"/>
          </a:xfrm>
          <a:noFill/>
          <a:ln w="31750">
            <a:solidFill>
              <a:srgbClr val="FFFF00"/>
            </a:solidFill>
          </a:ln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1875" name="Object 3"/>
          <p:cNvGraphicFramePr>
            <a:graphicFrameLocks noChangeAspect="1"/>
          </p:cNvGraphicFramePr>
          <p:nvPr>
            <p:ph idx="1"/>
          </p:nvPr>
        </p:nvGraphicFramePr>
        <p:xfrm>
          <a:off x="0" y="188913"/>
          <a:ext cx="9144000" cy="6335712"/>
        </p:xfrm>
        <a:graphic>
          <a:graphicData uri="http://schemas.openxmlformats.org/presentationml/2006/ole">
            <p:oleObj spid="_x0000_s591875" name="Документ" r:id="rId3" imgW="10058401" imgH="6969400" progId="Word.Document.8">
              <p:embed/>
            </p:oleObj>
          </a:graphicData>
        </a:graphic>
      </p:graphicFrame>
      <p:pic>
        <p:nvPicPr>
          <p:cNvPr id="591878" name="Picture 6" descr="19194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2275" y="908050"/>
            <a:ext cx="2590800" cy="256222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826" name="Picture 2" descr="P1060648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 t="13548"/>
          <a:stretch>
            <a:fillRect/>
          </a:stretch>
        </p:blipFill>
        <p:spPr>
          <a:xfrm>
            <a:off x="1908175" y="765175"/>
            <a:ext cx="5472113" cy="3940175"/>
          </a:xfrm>
          <a:noFill/>
          <a:ln w="31750">
            <a:solidFill>
              <a:srgbClr val="FFFF00"/>
            </a:solidFill>
          </a:ln>
        </p:spPr>
      </p:pic>
      <p:sp>
        <p:nvSpPr>
          <p:cNvPr id="589827" name="Rectangle 3"/>
          <p:cNvSpPr>
            <a:spLocks noChangeArrowheads="1"/>
          </p:cNvSpPr>
          <p:nvPr/>
        </p:nvSpPr>
        <p:spPr bwMode="auto">
          <a:xfrm>
            <a:off x="395288" y="260350"/>
            <a:ext cx="817245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Ожидаемый результат</a:t>
            </a:r>
          </a:p>
        </p:txBody>
      </p:sp>
      <p:sp>
        <p:nvSpPr>
          <p:cNvPr id="589828" name="Rectangle 4"/>
          <p:cNvSpPr>
            <a:spLocks noChangeArrowheads="1"/>
          </p:cNvSpPr>
          <p:nvPr/>
        </p:nvSpPr>
        <p:spPr bwMode="auto">
          <a:xfrm>
            <a:off x="323850" y="4652963"/>
            <a:ext cx="8569325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Здоровый ребёнок – воспитанный, физически развитый </a:t>
            </a:r>
          </a:p>
          <a:p>
            <a:r>
              <a:rPr lang="ru-RU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в соответствии с индивидуальными особенностями</a:t>
            </a:r>
          </a:p>
          <a:p>
            <a:r>
              <a:rPr lang="ru-RU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и возрастными возможностями,</a:t>
            </a:r>
          </a:p>
          <a:p>
            <a:r>
              <a:rPr lang="ru-RU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уверенный в себе, заботящийся о своём здоровье.</a:t>
            </a:r>
          </a:p>
          <a:p>
            <a:pPr>
              <a:spcBef>
                <a:spcPct val="20000"/>
              </a:spcBef>
            </a:pPr>
            <a:endParaRPr lang="ru-RU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9586" name="Object 2"/>
          <p:cNvGraphicFramePr>
            <a:graphicFrameLocks noChangeAspect="1"/>
          </p:cNvGraphicFramePr>
          <p:nvPr>
            <p:ph/>
          </p:nvPr>
        </p:nvGraphicFramePr>
        <p:xfrm>
          <a:off x="250825" y="333375"/>
          <a:ext cx="8569325" cy="6524625"/>
        </p:xfrm>
        <a:graphic>
          <a:graphicData uri="http://schemas.openxmlformats.org/presentationml/2006/ole">
            <p:oleObj spid="_x0000_s579586" name="Документ" r:id="rId3" imgW="9601185" imgH="6893794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634" name="Picture 2" descr="P1000088"/>
          <p:cNvPicPr preferRelativeResize="0"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59338" y="3573463"/>
            <a:ext cx="3816350" cy="2862262"/>
          </a:xfrm>
          <a:noFill/>
          <a:ln w="38100" cmpd="dbl">
            <a:solidFill>
              <a:srgbClr val="FFFF00"/>
            </a:solidFill>
          </a:ln>
        </p:spPr>
      </p:pic>
      <p:pic>
        <p:nvPicPr>
          <p:cNvPr id="581635" name="Picture 3" descr="P1020075"/>
          <p:cNvPicPr preferRelativeResize="0"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463" y="476250"/>
            <a:ext cx="3671887" cy="2752725"/>
          </a:xfrm>
          <a:noFill/>
          <a:ln w="38100" cmpd="dbl">
            <a:solidFill>
              <a:srgbClr val="FFFF00"/>
            </a:solidFill>
          </a:ln>
        </p:spPr>
      </p:pic>
      <p:pic>
        <p:nvPicPr>
          <p:cNvPr id="581636" name="Picture 4" descr="P1020228"/>
          <p:cNvPicPr preferRelativeResize="0"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50825" y="3573463"/>
            <a:ext cx="3816350" cy="2860675"/>
          </a:xfrm>
          <a:noFill/>
          <a:ln w="38100" cmpd="dbl">
            <a:solidFill>
              <a:srgbClr val="FFFF00"/>
            </a:solidFill>
          </a:ln>
        </p:spPr>
      </p:pic>
      <p:pic>
        <p:nvPicPr>
          <p:cNvPr id="581637" name="Picture 5" descr="P1020185"/>
          <p:cNvPicPr preferRelativeResize="0">
            <a:picLocks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39750" y="476250"/>
            <a:ext cx="3671888" cy="2752725"/>
          </a:xfrm>
          <a:noFill/>
          <a:ln w="38100" cmpd="dbl">
            <a:solidFill>
              <a:srgbClr val="FFFF00"/>
            </a:solidFill>
          </a:ln>
        </p:spPr>
      </p:pic>
      <p:sp>
        <p:nvSpPr>
          <p:cNvPr id="581638" name="Rectangle 6"/>
          <p:cNvSpPr>
            <a:spLocks noChangeArrowheads="1"/>
          </p:cNvSpPr>
          <p:nvPr/>
        </p:nvSpPr>
        <p:spPr bwMode="auto">
          <a:xfrm>
            <a:off x="468313" y="3265488"/>
            <a:ext cx="7993062" cy="404812"/>
          </a:xfrm>
          <a:prstGeom prst="rect">
            <a:avLst/>
          </a:prstGeom>
          <a:noFill/>
          <a:ln w="38100" cmpd="dbl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ru-RU"/>
              <a:t>      </a:t>
            </a:r>
            <a:r>
              <a:rPr lang="ru-RU" sz="1800" b="1">
                <a:solidFill>
                  <a:srgbClr val="00582C"/>
                </a:solidFill>
                <a:latin typeface="Georgia" pitchFamily="18" charset="0"/>
              </a:rPr>
              <a:t>Физкультурный зал                                                Бассейн</a:t>
            </a:r>
          </a:p>
        </p:txBody>
      </p:sp>
      <p:sp>
        <p:nvSpPr>
          <p:cNvPr id="581639" name="Rectangle 7"/>
          <p:cNvSpPr>
            <a:spLocks noChangeArrowheads="1"/>
          </p:cNvSpPr>
          <p:nvPr/>
        </p:nvSpPr>
        <p:spPr bwMode="auto">
          <a:xfrm>
            <a:off x="468313" y="6146800"/>
            <a:ext cx="7993062" cy="404813"/>
          </a:xfrm>
          <a:prstGeom prst="rect">
            <a:avLst/>
          </a:prstGeom>
          <a:noFill/>
          <a:ln w="38100" cmpd="dbl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ru-RU"/>
              <a:t>                     </a:t>
            </a:r>
            <a:r>
              <a:rPr lang="ru-RU" sz="1800" b="1">
                <a:solidFill>
                  <a:srgbClr val="FFFF00"/>
                </a:solidFill>
                <a:latin typeface="Georgia" pitchFamily="18" charset="0"/>
              </a:rPr>
              <a:t>Сауна                                                          Тренажёрный зал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802" name="Picture 2" descr="P1000603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59338" y="3213100"/>
            <a:ext cx="4032250" cy="3022600"/>
          </a:xfrm>
          <a:noFill/>
          <a:ln w="31750">
            <a:solidFill>
              <a:srgbClr val="FFFF00"/>
            </a:solidFill>
          </a:ln>
        </p:spPr>
      </p:pic>
      <p:pic>
        <p:nvPicPr>
          <p:cNvPr id="588803" name="Picture 3" descr="IMG_5146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3284538"/>
            <a:ext cx="4392613" cy="2927350"/>
          </a:xfrm>
          <a:noFill/>
          <a:ln w="31750">
            <a:solidFill>
              <a:srgbClr val="FFFF00"/>
            </a:solidFill>
          </a:ln>
        </p:spPr>
      </p:pic>
      <p:pic>
        <p:nvPicPr>
          <p:cNvPr id="588804" name="Picture 4" descr="P1000832"/>
          <p:cNvPicPr>
            <a:picLocks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484438" y="404813"/>
            <a:ext cx="4248150" cy="3186112"/>
          </a:xfrm>
          <a:noFill/>
          <a:ln w="31750">
            <a:solidFill>
              <a:srgbClr val="FFFF00"/>
            </a:solidFill>
          </a:ln>
        </p:spPr>
      </p:pic>
      <p:sp>
        <p:nvSpPr>
          <p:cNvPr id="588805" name="Rectangle 5"/>
          <p:cNvSpPr>
            <a:spLocks noChangeArrowheads="1"/>
          </p:cNvSpPr>
          <p:nvPr/>
        </p:nvSpPr>
        <p:spPr bwMode="auto">
          <a:xfrm>
            <a:off x="6804025" y="350838"/>
            <a:ext cx="215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000" b="1">
                <a:solidFill>
                  <a:srgbClr val="FFFF00"/>
                </a:solidFill>
                <a:latin typeface="Georgia" pitchFamily="18" charset="0"/>
              </a:rPr>
              <a:t>Спортивная площадка </a:t>
            </a:r>
          </a:p>
        </p:txBody>
      </p:sp>
      <p:sp>
        <p:nvSpPr>
          <p:cNvPr id="588806" name="Rectangle 6"/>
          <p:cNvSpPr>
            <a:spLocks noChangeArrowheads="1"/>
          </p:cNvSpPr>
          <p:nvPr/>
        </p:nvSpPr>
        <p:spPr bwMode="auto">
          <a:xfrm>
            <a:off x="2124075" y="6384925"/>
            <a:ext cx="5111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000" b="1">
                <a:solidFill>
                  <a:srgbClr val="FFFF00"/>
                </a:solidFill>
                <a:latin typeface="Georgia" pitchFamily="18" charset="0"/>
              </a:rPr>
              <a:t>Прогулочные участки 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2658" name="Object 2"/>
          <p:cNvGraphicFramePr>
            <a:graphicFrameLocks noChangeAspect="1"/>
          </p:cNvGraphicFramePr>
          <p:nvPr>
            <p:ph/>
          </p:nvPr>
        </p:nvGraphicFramePr>
        <p:xfrm>
          <a:off x="250825" y="404813"/>
          <a:ext cx="8686800" cy="5976937"/>
        </p:xfrm>
        <a:graphic>
          <a:graphicData uri="http://schemas.openxmlformats.org/presentationml/2006/ole">
            <p:oleObj spid="_x0000_s582658" name="Документ" r:id="rId3" imgW="9938877" imgH="6726382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7778" name="Object 2"/>
          <p:cNvGraphicFramePr>
            <a:graphicFrameLocks noChangeAspect="1"/>
          </p:cNvGraphicFramePr>
          <p:nvPr>
            <p:ph/>
          </p:nvPr>
        </p:nvGraphicFramePr>
        <p:xfrm>
          <a:off x="179388" y="274638"/>
          <a:ext cx="8713787" cy="6178550"/>
        </p:xfrm>
        <a:graphic>
          <a:graphicData uri="http://schemas.openxmlformats.org/presentationml/2006/ole">
            <p:oleObj spid="_x0000_s587778" name="Документ" r:id="rId3" imgW="9509742" imgH="6788666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Rectangle 2"/>
          <p:cNvSpPr>
            <a:spLocks noChangeArrowheads="1"/>
          </p:cNvSpPr>
          <p:nvPr/>
        </p:nvSpPr>
        <p:spPr bwMode="auto">
          <a:xfrm>
            <a:off x="468313" y="188913"/>
            <a:ext cx="8172450" cy="360362"/>
          </a:xfrm>
          <a:prstGeom prst="rect">
            <a:avLst/>
          </a:prstGeom>
          <a:solidFill>
            <a:srgbClr val="BCCB5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2000" b="1">
                <a:latin typeface="Georgia" pitchFamily="18" charset="0"/>
              </a:rPr>
              <a:t>Утренняя гимнастика</a:t>
            </a:r>
          </a:p>
        </p:txBody>
      </p:sp>
      <p:pic>
        <p:nvPicPr>
          <p:cNvPr id="598019" name="Picture 3" descr="P102026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692150"/>
            <a:ext cx="7489825" cy="5614988"/>
          </a:xfrm>
          <a:ln w="31750">
            <a:solidFill>
              <a:srgbClr val="FFFF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2"/>
          <p:cNvSpPr>
            <a:spLocks noChangeArrowheads="1"/>
          </p:cNvSpPr>
          <p:nvPr/>
        </p:nvSpPr>
        <p:spPr bwMode="auto">
          <a:xfrm>
            <a:off x="468313" y="188913"/>
            <a:ext cx="8172450" cy="360362"/>
          </a:xfrm>
          <a:prstGeom prst="rect">
            <a:avLst/>
          </a:prstGeom>
          <a:solidFill>
            <a:srgbClr val="BCCB5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2000" b="1">
                <a:latin typeface="Georgia" pitchFamily="18" charset="0"/>
              </a:rPr>
              <a:t>Физкультурные занятия</a:t>
            </a:r>
          </a:p>
        </p:txBody>
      </p:sp>
      <p:pic>
        <p:nvPicPr>
          <p:cNvPr id="599043" name="Picture 3" descr="P1020112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692150"/>
            <a:ext cx="7416800" cy="5561013"/>
          </a:xfrm>
          <a:noFill/>
          <a:ln w="31750">
            <a:solidFill>
              <a:srgbClr val="FFFF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рай">
  <a:themeElements>
    <a:clrScheme name="Край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Край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Край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2736</TotalTime>
  <Words>86</Words>
  <Application>Microsoft Office PowerPoint</Application>
  <PresentationFormat>Экран (4:3)</PresentationFormat>
  <Paragraphs>31</Paragraphs>
  <Slides>27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Garamond</vt:lpstr>
      <vt:lpstr>Times New Roman</vt:lpstr>
      <vt:lpstr>Wingdings</vt:lpstr>
      <vt:lpstr>Georgia</vt:lpstr>
      <vt:lpstr>Край</vt:lpstr>
      <vt:lpstr>Документ Microsoft Word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Офтальмологические паузы</vt:lpstr>
      <vt:lpstr>Слайд 14</vt:lpstr>
      <vt:lpstr>Слайд 15</vt:lpstr>
      <vt:lpstr>Слайд 16</vt:lpstr>
      <vt:lpstr>Слайд 17</vt:lpstr>
      <vt:lpstr>Слайд 18</vt:lpstr>
      <vt:lpstr>Слайд 19</vt:lpstr>
      <vt:lpstr>Светотерапия</vt:lpstr>
      <vt:lpstr>Слайд 21</vt:lpstr>
      <vt:lpstr>Слайд 22</vt:lpstr>
      <vt:lpstr>Слайд 23</vt:lpstr>
      <vt:lpstr>Психогимнастика</vt:lpstr>
      <vt:lpstr> Я веселый, я счастливый, озорной, любимый, милый. Быстро я всему учусь, в жизни я всего добьюсь.                           Я рожден, чтоб быть счастливым! Я расту и познаю: В этом мире все едино, я любим и я люблю!                                                                                                                  Я здоровый, я красивый, я любимый и счастливый. Много у меня друзей в моей жизни все: «О, кей!»</vt:lpstr>
      <vt:lpstr>Слайд 26</vt:lpstr>
      <vt:lpstr>Слайд 27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777</cp:lastModifiedBy>
  <cp:revision>473</cp:revision>
  <dcterms:created xsi:type="dcterms:W3CDTF">2006-12-06T09:14:54Z</dcterms:created>
  <dcterms:modified xsi:type="dcterms:W3CDTF">2013-01-10T14:18:37Z</dcterms:modified>
</cp:coreProperties>
</file>