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1" r:id="rId5"/>
    <p:sldId id="264" r:id="rId6"/>
    <p:sldId id="266" r:id="rId7"/>
    <p:sldId id="265" r:id="rId8"/>
    <p:sldId id="262" r:id="rId9"/>
    <p:sldId id="263" r:id="rId10"/>
    <p:sldId id="267" r:id="rId11"/>
    <p:sldId id="268" r:id="rId12"/>
    <p:sldId id="258" r:id="rId13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A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7920A-4F76-48F5-A61F-D2AC4C93C3B1}" type="datetimeFigureOut">
              <a:rPr lang="ru-RU" smtClean="0"/>
              <a:pPr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r="837" b="4685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212976"/>
            <a:ext cx="7772400" cy="2910185"/>
          </a:xfrm>
        </p:spPr>
        <p:txBody>
          <a:bodyPr>
            <a:prstTxWarp prst="textDoubleWave1">
              <a:avLst/>
            </a:prstTxWarp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Новый год </a:t>
            </a:r>
            <a:br>
              <a:rPr lang="ru-RU" sz="8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72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 разных странах</a:t>
            </a:r>
            <a:endParaRPr lang="ru-RU" sz="72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721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Мексика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5076056" cy="566124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Рождество (25 декабря) является практически самым главным религиозным праздником в Мексике потому, что преобладающее вероисповедание в стране католицизм. Празднование Рождества не проходит без организованных спектаклей и сценок поставленных на основе библейских мотивов, проводимых повсеместно. И бесспорно не обойдётся без карнавальных шествий на улицах городов</a:t>
            </a:r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.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bg1">
                    <a:alpha val="60000"/>
                  </a:schemeClr>
                </a:glow>
              </a:effectLst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effectLst>
                <a:glow rad="228600">
                  <a:schemeClr val="bg1">
                    <a:alpha val="6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Мексиканский </a:t>
            </a:r>
            <a:r>
              <a:rPr lang="ru-RU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Новый год наступает с приходом 1 января. Новогоднюю ночь мексиканцы любят проводить в кругу друзей, собираясь на главных площадях. Где устраиваются ярмарки и конкурсы, где звучит громкая музыка, и демонстрируются традиционные индейские танцы. Где накрываются новогодними блюдами праздничные </a:t>
            </a:r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столы.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272" y="2348473"/>
            <a:ext cx="4228728" cy="282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3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-10641" y="4217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559" y="-187039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Россия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641" y="615820"/>
            <a:ext cx="6814889" cy="6242180"/>
          </a:xfrm>
        </p:spPr>
        <p:txBody>
          <a:bodyPr>
            <a:noAutofit/>
          </a:bodyPr>
          <a:lstStyle/>
          <a:p>
            <a:pPr marL="0" indent="0">
              <a:lnSpc>
                <a:spcPts val="216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Н</a:t>
            </a: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аряженная </a:t>
            </a: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елка остается самым главным атрибутом наступающего года. Но времена меняются, и елки также модифицируются. Они бывают очень и очень </a:t>
            </a: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разными. </a:t>
            </a:r>
          </a:p>
          <a:p>
            <a:pPr marL="0" indent="0">
              <a:lnSpc>
                <a:spcPts val="216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Новый </a:t>
            </a: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год не приходит без доброго Деда Мороза, который исполняет все заветные желания. Этот образ восходит к фольклорной традиции. Еще с детских сказок нам знаком Мороз Красный нос – старик с белой бородой, закутанный в шубу, в руках у него всегда большая палка – посох. Спокойный и важный, как хозяин, идет он по лесу, постукивает своей палкой, усиливая мороз и зимнюю стужу. А еще он помогает добрым людям и справедливо наказывает злых, хитрых, коварных</a:t>
            </a: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  <a:p>
            <a:pPr marL="0" indent="0">
              <a:lnSpc>
                <a:spcPts val="216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 У </a:t>
            </a: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Деда Мороза есть внучка по имени Снегурочка. Она тоже пришла из народных сказок. </a:t>
            </a: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Всем </a:t>
            </a: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известная сегодня пара впервые появилась еще в далеком теперь уже 1937 году. </a:t>
            </a:r>
            <a:endParaRPr lang="ru-RU" sz="1800" b="1" dirty="0" smtClean="0">
              <a:solidFill>
                <a:srgbClr val="FF0000"/>
              </a:solidFill>
              <a:effectLst>
                <a:glow rad="228600">
                  <a:schemeClr val="bg1">
                    <a:alpha val="60000"/>
                  </a:schemeClr>
                </a:glow>
              </a:effectLst>
            </a:endParaRPr>
          </a:p>
          <a:p>
            <a:pPr marL="0" indent="0">
              <a:lnSpc>
                <a:spcPts val="216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Кстати</a:t>
            </a: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, облик Снегурочки изменялся: сразу она была маленькой девочкой, а потом выросла. И теперь внучка выступает посредницей между детьми и своим дедушкой, которого любят все. </a:t>
            </a:r>
            <a:endParaRPr lang="ru-RU" sz="1800" b="1" dirty="0" smtClean="0">
              <a:solidFill>
                <a:srgbClr val="FF0000"/>
              </a:solidFill>
              <a:effectLst>
                <a:glow rad="228600">
                  <a:schemeClr val="bg1">
                    <a:alpha val="60000"/>
                  </a:schemeClr>
                </a:glow>
              </a:effectLst>
            </a:endParaRPr>
          </a:p>
          <a:p>
            <a:pPr marL="0" indent="0">
              <a:lnSpc>
                <a:spcPts val="216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Уже </a:t>
            </a: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несколько поколений россиян уверенны, что Новый год наступает именно с двенадцатым ударом курантов. </a:t>
            </a:r>
            <a:endParaRPr lang="ru-RU" sz="1800" b="1" dirty="0" smtClean="0">
              <a:solidFill>
                <a:srgbClr val="FF0000"/>
              </a:solidFill>
              <a:effectLst>
                <a:glow rad="228600">
                  <a:schemeClr val="bg1">
                    <a:alpha val="60000"/>
                  </a:schemeClr>
                </a:glow>
              </a:effectLst>
            </a:endParaRPr>
          </a:p>
          <a:p>
            <a:pPr marL="0" indent="0">
              <a:lnSpc>
                <a:spcPts val="216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По </a:t>
            </a: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телевизору транслируют обращение президента. Это наследие эпохи Леонида Брежнева продолжает существовать и сегодня</a:t>
            </a:r>
            <a:r>
              <a:rPr lang="ru-RU" sz="18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.</a:t>
            </a:r>
            <a:endParaRPr lang="ru-RU" sz="1800" b="1" dirty="0">
              <a:solidFill>
                <a:srgbClr val="FF0000"/>
              </a:solidFill>
              <a:effectLst>
                <a:glow rad="228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58009"/>
            <a:ext cx="2967624" cy="197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338" y="4365104"/>
            <a:ext cx="2621021" cy="196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4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930220" flipH="1">
            <a:off x="-775487" y="1656415"/>
            <a:ext cx="5194432" cy="49728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61863" y="764704"/>
            <a:ext cx="6503223" cy="5184576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6250"/>
                <a:gd name="adj2" fmla="val 738"/>
              </a:avLst>
            </a:prstTxWarp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 наступающим</a:t>
            </a:r>
          </a:p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Новым </a:t>
            </a:r>
          </a:p>
          <a:p>
            <a:r>
              <a:rPr lang="ru-RU" sz="8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8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годом!!!</a:t>
            </a:r>
            <a:endParaRPr lang="ru-RU" sz="88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-7302" y="16835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66735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Италия</a:t>
            </a:r>
            <a:endParaRPr lang="ru-RU" sz="60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690" y="764704"/>
            <a:ext cx="5736705" cy="6110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Новый год в Италии принято отмечать на улице, где проходят ночные народные гулянья. В ночь на 1 января в центре города толпы гуляющих разбредаются по проспектам, движение автомобильного транспорта прекращается.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</a:t>
            </a:r>
            <a:r>
              <a:rPr lang="ru-RU" sz="2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Риме на Народной площади устраивается новогоднее представление под открытым небом с фейерверками, акробатами и светомузыкальным представлением. Известная римская традиция также гласит, что счастливым в Новом году станет тот, кто в новогоднюю ночь спрыгнет с моста в реку Тибр. Но самая итальянская новогодняя традиция — это выбрасывать из окон на улицы старые вещи (одежду, мебель, битую посуду и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прочее). </a:t>
            </a:r>
            <a:r>
              <a:rPr lang="ru-RU" sz="2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Считается, что в Новом году счастливым станет тот, кто избавится от большего количества хлама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Деда Мороза,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кстати</a:t>
            </a:r>
            <a:r>
              <a:rPr lang="ru-RU" sz="2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в Италии называют </a:t>
            </a:r>
            <a:r>
              <a:rPr lang="ru-RU" sz="2000" b="1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Баббо</a:t>
            </a:r>
            <a:r>
              <a:rPr lang="ru-RU" sz="2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Натале</a:t>
            </a:r>
            <a:endParaRPr lang="ru-RU" sz="2000" b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000" b="2929"/>
          <a:stretch/>
        </p:blipFill>
        <p:spPr>
          <a:xfrm>
            <a:off x="6034927" y="745231"/>
            <a:ext cx="2637775" cy="339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583" y="4301992"/>
            <a:ext cx="3540025" cy="2454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5314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Франция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5580112" cy="602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 некоторых частях Франции новогодние праздники начинаются 6 декабря — в день Святого Николая. Именно в этот день французский Дед Мороз — Пер-</a:t>
            </a:r>
            <a:r>
              <a:rPr lang="ru-RU" sz="20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Ноэль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— приносит хорошим и прилежным детям подарки и конфеты. В деревянных башмаках и с корзиной подарков за спиной, он прибывает на осле и, оставив осла снаружи, проникает через дымоход в дом. Подарки он кладет в обувь, которую дети заранее оставляют перед камином. Компаньоном Пера-</a:t>
            </a:r>
            <a:r>
              <a:rPr lang="ru-RU" sz="20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Ноэля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является Пер-</a:t>
            </a:r>
            <a:r>
              <a:rPr lang="ru-RU" sz="20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Фуэтар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— дед с розгами, который напоминает Перу-</a:t>
            </a:r>
            <a:r>
              <a:rPr lang="ru-RU" sz="20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Ноэлю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как ребёнок вел себя в течение года и чего он заслуживает больше — подарков или шлепанья. В некоторых провинциях Пер-</a:t>
            </a:r>
            <a:r>
              <a:rPr lang="ru-RU" sz="20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Ноэль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приносит маленькие подарки 6 декабря и возвращается вновь на Рождество с большими.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35" y="1412776"/>
            <a:ext cx="3475815" cy="3238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5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143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Китай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5075142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 Китае сохранилась новогодняя традиция купания Будды. В этот день все статуи Будды в храмах и монастырях почтительно омывают в чистой воде из горных источников. А сами люди обливаются водой в тот момент, когда другие произносят в их адрес новогодние пожелания счастья. Поэтому в этот праздничный день все ходят по улицам в насквозь промокшей одежде. Судя по древнему китайскому календарю, китайцы входят в 48 век. Согласно ему эта страна вступает в 4702 год. На григорианское летоисчисление Китай перешел лишь в 1912 году. Дата китайского Нового Года каждый раз варьируется в промежутке от 21 января до 20 февраля.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646" y="1916832"/>
            <a:ext cx="3996850" cy="2653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8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Германия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5112568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Рождество в Германии праздник семейный. Все должны непременно собраться за праздничным столом. В этот день происходит церемония обмена подарками, которая даже имеет свое название - </a:t>
            </a:r>
            <a:r>
              <a:rPr lang="ru-RU" sz="20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Бешерунг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. Апофеозом новогоднего пиршества является </a:t>
            </a:r>
            <a:r>
              <a:rPr lang="ru-RU" sz="20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der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Lebekuchen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- коврижка-пряник. В 16 веке это "настоящее чудо из муки, сахара и изюма" порой могло достигать длины целой скамейки.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08" y="2142082"/>
            <a:ext cx="3918892" cy="257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8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0" y="2860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499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Испания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79513" y="1264261"/>
            <a:ext cx="4801209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Испанцы любят встречать Новый год с размахом, шумно и весело. Гулять, так гулять. По количеству фейерверков испанцы могут соревноваться с итальянцами. Символом праздника традиционно считается красный цвет. Поэтому в новогоднюю ночь испанцы стараются одеться во все красное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.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          Испанского 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Деда Мороза зовут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                       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Олентцеро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. Испанский Дед </a:t>
            </a:r>
            <a:endParaRPr lang="ru-RU" sz="2000" b="1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                                           Мороз 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одет в </a:t>
            </a:r>
            <a:endParaRPr lang="ru-RU" sz="2000" b="1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                            национальный 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костюм </a:t>
            </a:r>
            <a:endParaRPr lang="ru-RU" sz="2000" b="1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                                                ручного </a:t>
            </a: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шитья.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722" y="1052736"/>
            <a:ext cx="4010134" cy="250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60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0" y="-20487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9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Япония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4536504" cy="544036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В Японии в новогоднюю ночь 108 раз звонят в колокола. Каждый удар колокола соответствует одному из пороков. Всего их шесть: жадность, глупость, злость, легкомыслие, нерешительность и зависть, однако, у каждого порока есть 18 различных оттенков, что в сумме и составляет 108 ударов колокола. </a:t>
            </a:r>
            <a:endParaRPr lang="ru-RU" b="1" dirty="0" smtClean="0">
              <a:solidFill>
                <a:srgbClr val="FF0000"/>
              </a:solidFill>
              <a:effectLst>
                <a:glow rad="279400">
                  <a:schemeClr val="bg1">
                    <a:alpha val="60000"/>
                  </a:schemeClr>
                </a:glow>
              </a:effectLst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В Японии традиционно Дедом Морозом считается бог </a:t>
            </a:r>
            <a:r>
              <a:rPr lang="ru-RU" b="1" dirty="0" err="1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Хотейошо</a:t>
            </a:r>
            <a:r>
              <a:rPr lang="ru-RU" b="1" dirty="0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, у него просят счастья и удачи все без исключения, дети и взрослые. Здесь известен также Санта-Клаус, а относительно недавно появились еще </a:t>
            </a:r>
            <a:r>
              <a:rPr lang="ru-RU" b="1" dirty="0" err="1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Сегацу</a:t>
            </a:r>
            <a:r>
              <a:rPr lang="ru-RU" b="1" dirty="0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-сан и </a:t>
            </a:r>
            <a:r>
              <a:rPr lang="ru-RU" b="1" dirty="0" err="1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Одзи</a:t>
            </a:r>
            <a:r>
              <a:rPr lang="ru-RU" b="1" dirty="0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-сан</a:t>
            </a:r>
            <a:r>
              <a:rPr lang="ru-RU" b="1" dirty="0" smtClean="0">
                <a:solidFill>
                  <a:srgbClr val="FF0000"/>
                </a:solidFill>
                <a:effectLst>
                  <a:glow rad="279400">
                    <a:schemeClr val="bg1">
                      <a:alpha val="60000"/>
                    </a:schemeClr>
                  </a:glow>
                </a:effectLst>
              </a:rPr>
              <a:t>.</a:t>
            </a:r>
            <a:endParaRPr lang="ru-RU" b="1" dirty="0">
              <a:solidFill>
                <a:srgbClr val="FF0000"/>
              </a:solidFill>
              <a:effectLst>
                <a:glow rad="2794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916832"/>
            <a:ext cx="4300736" cy="286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386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597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Англия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836712"/>
            <a:ext cx="6012161" cy="602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Именно в Англии возник обычай обмениваться к Новому году поздравительными открытками. Первая новогодняя открытка была напечатана в Лондоне в 1843 году. Перед сном дети ставят на стол тарелку для подарков, которые им принесет Санта Клаус, а в башмаки кладут сено - угощение для ослика. О приходе Нового года возвещает колокол. Правда звонить он начинает немного раньше полуночи и делает это "шепотом" - одеяло, которым он укутан, мешает ему продемонстрировать всю мощь. Но ровно в двенадцать колокола раздевают, и они начинают громогласно звонить в честь Нового года. В английских домах к новогоднему столу подают индейку с </a:t>
            </a:r>
            <a:r>
              <a:rPr lang="ru-RU" sz="1800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кашатнами</a:t>
            </a:r>
            <a:r>
              <a:rPr lang="ru-RU" sz="1800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 и жареным картофелем под соусом, а также тушеную брюссельскую капусту с мясными пирогами, после чего следуют пудинг, сладости, фрукты. На Британских островах имеет большое распространение обычай "впуска Нового года" - символический рубеж перехода от прошлой жизни к новой. Когда часы бьют 12, открывают заднюю дверь дома, чтобы выпустить Старый год, а с последним ударом часов открывают переднюю дверь, впуская Новый год.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933" y="692696"/>
            <a:ext cx="3356654" cy="206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565" y="4221088"/>
            <a:ext cx="3231435" cy="242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6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182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1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Индия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50301"/>
            <a:ext cx="4716016" cy="59046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Жители северной Индии украшают себя цветами розовых, красных, фиолетовых или белых оттенков. Жителю Индии не так-то легко установить, какой по счету год наступает. В Индии отмечаются четыре эры: </a:t>
            </a:r>
            <a:r>
              <a:rPr lang="ru-RU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Саливаха</a:t>
            </a:r>
            <a:r>
              <a:rPr lang="ru-RU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ru-RU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Викрамдитья</a:t>
            </a:r>
            <a:r>
              <a:rPr lang="ru-RU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, Джайна и Будды. На юге Индии Новый год празднуется в марте, на севере страны - в апреле, а в штате </a:t>
            </a:r>
            <a:r>
              <a:rPr lang="ru-RU" b="1" dirty="0" err="1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Керал</a:t>
            </a:r>
            <a:r>
              <a:rPr lang="ru-RU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 - то в июле, то в августе. Но, поскольку политическая, экономическая и социальная сферы страны ориентируются на христианское летоисчисление, первое января также не обходят вниманием. </a:t>
            </a:r>
            <a:endParaRPr lang="ru-RU" b="1" dirty="0" smtClean="0">
              <a:solidFill>
                <a:srgbClr val="FF0000"/>
              </a:solidFill>
              <a:effectLst>
                <a:glow rad="228600">
                  <a:schemeClr val="bg1">
                    <a:alpha val="6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Не </a:t>
            </a:r>
            <a:r>
              <a:rPr lang="ru-RU" b="1" dirty="0">
                <a:solidFill>
                  <a:srgbClr val="FF000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</a:rPr>
              <a:t>стоит еще забывать о праздновании Нового Года по восточному календарю, а также о мусульманском Новом Годе. Таким образом, с полной уверенностью можно сказать, что Индия – самая новогодняя страна в мире.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570" y="2204864"/>
            <a:ext cx="4475748" cy="286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2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be2445872575aac767891571ac5d7f3a8d63cc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1208</Words>
  <Application>Microsoft Office PowerPoint</Application>
  <PresentationFormat>Экран (4:3)</PresentationFormat>
  <Paragraphs>40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Новый год  в разных странах</vt:lpstr>
      <vt:lpstr>Италия</vt:lpstr>
      <vt:lpstr>Франция</vt:lpstr>
      <vt:lpstr>Китай</vt:lpstr>
      <vt:lpstr>Германия</vt:lpstr>
      <vt:lpstr>Испания</vt:lpstr>
      <vt:lpstr>Япония</vt:lpstr>
      <vt:lpstr>Англия</vt:lpstr>
      <vt:lpstr>Индия</vt:lpstr>
      <vt:lpstr>Мексика</vt:lpstr>
      <vt:lpstr>Россия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Ivan</cp:lastModifiedBy>
  <cp:revision>30</cp:revision>
  <dcterms:created xsi:type="dcterms:W3CDTF">2015-01-06T06:08:13Z</dcterms:created>
  <dcterms:modified xsi:type="dcterms:W3CDTF">2016-12-18T09:08:39Z</dcterms:modified>
</cp:coreProperties>
</file>